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1.png" ContentType="image/png"/>
  <Override PartName="/ppt/media/image9.png" ContentType="image/png"/>
  <Override PartName="/ppt/media/image2.jpeg" ContentType="image/jpeg"/>
  <Override PartName="/ppt/media/image8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jpeg" ContentType="image/jpeg"/>
  <Override PartName="/ppt/media/image39.png" ContentType="image/pn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m 4" descr="Desenho com traços pretos em fundo branc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0764720" y="6224760"/>
            <a:ext cx="1181160" cy="487440"/>
          </a:xfrm>
          <a:prstGeom prst="rect">
            <a:avLst/>
          </a:prstGeom>
          <a:ln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image" Target="../media/image39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m 4" descr="Desenho com traços pretos em fundo branc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422360" y="1187280"/>
            <a:ext cx="2691000" cy="4481640"/>
          </a:xfrm>
          <a:prstGeom prst="rect">
            <a:avLst/>
          </a:prstGeom>
          <a:ln>
            <a:noFill/>
          </a:ln>
        </p:spPr>
      </p:pic>
      <p:sp>
        <p:nvSpPr>
          <p:cNvPr id="78" name="CustomShape 1"/>
          <p:cNvSpPr/>
          <p:nvPr/>
        </p:nvSpPr>
        <p:spPr>
          <a:xfrm>
            <a:off x="4114800" y="1622880"/>
            <a:ext cx="7653600" cy="234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pt-BR" sz="4000" spc="-1" strike="noStrike">
                <a:solidFill>
                  <a:srgbClr val="e7e6e6"/>
                </a:solidFill>
                <a:latin typeface="Poppins SemiBold"/>
                <a:ea typeface="DejaVu Sans"/>
              </a:rPr>
              <a:t>Do demográfico ao híbrido: performances e resultados de algoritmos de recomendação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392000" y="4320000"/>
            <a:ext cx="6401520" cy="135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Aluno: </a:t>
            </a:r>
            <a:r>
              <a:rPr b="0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Gabriel Felix dos Santos</a:t>
            </a:r>
            <a:endParaRPr b="0" lang="pt-BR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Orientador: </a:t>
            </a:r>
            <a:r>
              <a:rPr b="0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Prof. Dr. Renato Máximo Sátiro</a:t>
            </a:r>
            <a:endParaRPr b="0" lang="pt-B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331920" y="195120"/>
            <a:ext cx="41922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61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0720" cy="1149480"/>
          </a:xfrm>
          <a:prstGeom prst="rect">
            <a:avLst/>
          </a:prstGeom>
          <a:ln>
            <a:noFill/>
          </a:ln>
        </p:spPr>
      </p:pic>
      <p:sp>
        <p:nvSpPr>
          <p:cNvPr id="162" name="CustomShape 2"/>
          <p:cNvSpPr/>
          <p:nvPr/>
        </p:nvSpPr>
        <p:spPr>
          <a:xfrm>
            <a:off x="2235600" y="1946160"/>
            <a:ext cx="45561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7. Filtragem Híbrida (Modelo G)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2520360" y="2554560"/>
            <a:ext cx="62802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A (Filtragem Demográfica pela Média Bayesiana)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2520360" y="3155760"/>
            <a:ext cx="79768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D (Filtragem Baseada em Conteúdo - Gêneros, tipos e fontes originais)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5" name="CustomShape 5"/>
          <p:cNvSpPr/>
          <p:nvPr/>
        </p:nvSpPr>
        <p:spPr>
          <a:xfrm>
            <a:off x="2520360" y="3695400"/>
            <a:ext cx="83016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E (Filtragem Colaborativa – Itens bem avaliados por usuários semelhantes)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331920" y="195120"/>
            <a:ext cx="52250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67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0720" cy="1149480"/>
          </a:xfrm>
          <a:prstGeom prst="rect">
            <a:avLst/>
          </a:prstGeom>
          <a:ln>
            <a:noFill/>
          </a:ln>
        </p:spPr>
      </p:pic>
      <p:sp>
        <p:nvSpPr>
          <p:cNvPr id="168" name="CustomShape 2"/>
          <p:cNvSpPr/>
          <p:nvPr/>
        </p:nvSpPr>
        <p:spPr>
          <a:xfrm>
            <a:off x="2959200" y="2180520"/>
            <a:ext cx="6696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Treinamento, validação e geração de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2949120" y="3154680"/>
            <a:ext cx="5123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Tempo da iteração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949120" y="3608640"/>
            <a:ext cx="51253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mínimo, máximo e médio de CPU (%)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1" name="CustomShape 5"/>
          <p:cNvSpPr/>
          <p:nvPr/>
        </p:nvSpPr>
        <p:spPr>
          <a:xfrm>
            <a:off x="2958840" y="4098600"/>
            <a:ext cx="51253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mínimo, máximo e médio de RAM (%)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2" name="CustomShape 6"/>
          <p:cNvSpPr/>
          <p:nvPr/>
        </p:nvSpPr>
        <p:spPr>
          <a:xfrm>
            <a:off x="2635200" y="1713960"/>
            <a:ext cx="6696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8. Medição das Performances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958840" y="2707200"/>
            <a:ext cx="5123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Dez iterações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331920" y="195120"/>
            <a:ext cx="3032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75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pic>
        <p:nvPicPr>
          <p:cNvPr id="176" name="Imagem 1" descr="Interface gráfica do usuário&#10;&#10;Descrição gerada automaticamente"/>
          <p:cNvPicPr/>
          <p:nvPr/>
        </p:nvPicPr>
        <p:blipFill>
          <a:blip r:embed="rId2"/>
          <a:stretch/>
        </p:blipFill>
        <p:spPr>
          <a:xfrm>
            <a:off x="4011840" y="1296000"/>
            <a:ext cx="8012160" cy="4320000"/>
          </a:xfrm>
          <a:prstGeom prst="rect">
            <a:avLst/>
          </a:prstGeom>
          <a:ln>
            <a:noFill/>
          </a:ln>
        </p:spPr>
      </p:pic>
      <p:sp>
        <p:nvSpPr>
          <p:cNvPr id="177" name="CustomShape 2"/>
          <p:cNvSpPr/>
          <p:nvPr/>
        </p:nvSpPr>
        <p:spPr>
          <a:xfrm>
            <a:off x="504000" y="345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8" name="CustomShape 3"/>
          <p:cNvSpPr/>
          <p:nvPr/>
        </p:nvSpPr>
        <p:spPr>
          <a:xfrm>
            <a:off x="504000" y="3884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9" name="CustomShape 4"/>
          <p:cNvSpPr/>
          <p:nvPr/>
        </p:nvSpPr>
        <p:spPr>
          <a:xfrm>
            <a:off x="504000" y="4388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0" name="CustomShape 5"/>
          <p:cNvSpPr/>
          <p:nvPr/>
        </p:nvSpPr>
        <p:spPr>
          <a:xfrm>
            <a:off x="504000" y="1440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1" name="CustomShape 6"/>
          <p:cNvSpPr/>
          <p:nvPr/>
        </p:nvSpPr>
        <p:spPr>
          <a:xfrm>
            <a:off x="504000" y="1940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2" name="CustomShape 7"/>
          <p:cNvSpPr/>
          <p:nvPr/>
        </p:nvSpPr>
        <p:spPr>
          <a:xfrm>
            <a:off x="504000" y="2444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3" name="CustomShape 8"/>
          <p:cNvSpPr/>
          <p:nvPr/>
        </p:nvSpPr>
        <p:spPr>
          <a:xfrm>
            <a:off x="511560" y="2952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4" name="CustomShape 9"/>
          <p:cNvSpPr/>
          <p:nvPr/>
        </p:nvSpPr>
        <p:spPr>
          <a:xfrm>
            <a:off x="504000" y="93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331920" y="195120"/>
            <a:ext cx="3032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86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sp>
        <p:nvSpPr>
          <p:cNvPr id="187" name="CustomShape 2"/>
          <p:cNvSpPr/>
          <p:nvPr/>
        </p:nvSpPr>
        <p:spPr>
          <a:xfrm>
            <a:off x="504000" y="345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504000" y="3884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504000" y="4388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0" name="CustomShape 5"/>
          <p:cNvSpPr/>
          <p:nvPr/>
        </p:nvSpPr>
        <p:spPr>
          <a:xfrm>
            <a:off x="504000" y="1440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504000" y="1940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2" name="CustomShape 7"/>
          <p:cNvSpPr/>
          <p:nvPr/>
        </p:nvSpPr>
        <p:spPr>
          <a:xfrm>
            <a:off x="504000" y="2444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3" name="CustomShape 8"/>
          <p:cNvSpPr/>
          <p:nvPr/>
        </p:nvSpPr>
        <p:spPr>
          <a:xfrm>
            <a:off x="511560" y="2952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4" name="CustomShape 9"/>
          <p:cNvSpPr/>
          <p:nvPr/>
        </p:nvSpPr>
        <p:spPr>
          <a:xfrm>
            <a:off x="504000" y="93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95" name="Imagem 2" descr="Interface gráfica do usuário&#10;&#10;Descrição gerada automaticamente"/>
          <p:cNvPicPr/>
          <p:nvPr/>
        </p:nvPicPr>
        <p:blipFill>
          <a:blip r:embed="rId2"/>
          <a:stretch/>
        </p:blipFill>
        <p:spPr>
          <a:xfrm>
            <a:off x="4011840" y="1299960"/>
            <a:ext cx="7940160" cy="428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331920" y="195120"/>
            <a:ext cx="3032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97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sp>
        <p:nvSpPr>
          <p:cNvPr id="198" name="CustomShape 2"/>
          <p:cNvSpPr/>
          <p:nvPr/>
        </p:nvSpPr>
        <p:spPr>
          <a:xfrm>
            <a:off x="504000" y="345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9" name="CustomShape 3"/>
          <p:cNvSpPr/>
          <p:nvPr/>
        </p:nvSpPr>
        <p:spPr>
          <a:xfrm>
            <a:off x="504000" y="3884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0" name="CustomShape 4"/>
          <p:cNvSpPr/>
          <p:nvPr/>
        </p:nvSpPr>
        <p:spPr>
          <a:xfrm>
            <a:off x="504000" y="4388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1" name="CustomShape 5"/>
          <p:cNvSpPr/>
          <p:nvPr/>
        </p:nvSpPr>
        <p:spPr>
          <a:xfrm>
            <a:off x="504000" y="1440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2" name="CustomShape 6"/>
          <p:cNvSpPr/>
          <p:nvPr/>
        </p:nvSpPr>
        <p:spPr>
          <a:xfrm>
            <a:off x="504000" y="1940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3" name="CustomShape 7"/>
          <p:cNvSpPr/>
          <p:nvPr/>
        </p:nvSpPr>
        <p:spPr>
          <a:xfrm>
            <a:off x="504000" y="2444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4" name="CustomShape 8"/>
          <p:cNvSpPr/>
          <p:nvPr/>
        </p:nvSpPr>
        <p:spPr>
          <a:xfrm>
            <a:off x="511560" y="2952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5" name="CustomShape 9"/>
          <p:cNvSpPr/>
          <p:nvPr/>
        </p:nvSpPr>
        <p:spPr>
          <a:xfrm>
            <a:off x="504000" y="93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06" name="Imagem 1" descr="Interface gráfica do usuário, Aplicativo&#10;&#10;Descrição gerada automaticamente"/>
          <p:cNvPicPr/>
          <p:nvPr/>
        </p:nvPicPr>
        <p:blipFill>
          <a:blip r:embed="rId2"/>
          <a:stretch/>
        </p:blipFill>
        <p:spPr>
          <a:xfrm>
            <a:off x="4011120" y="1304640"/>
            <a:ext cx="7652880" cy="4399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331920" y="195120"/>
            <a:ext cx="3032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08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sp>
        <p:nvSpPr>
          <p:cNvPr id="209" name="CustomShape 2"/>
          <p:cNvSpPr/>
          <p:nvPr/>
        </p:nvSpPr>
        <p:spPr>
          <a:xfrm>
            <a:off x="504000" y="345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504000" y="3884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504000" y="4388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2" name="CustomShape 5"/>
          <p:cNvSpPr/>
          <p:nvPr/>
        </p:nvSpPr>
        <p:spPr>
          <a:xfrm>
            <a:off x="504000" y="1440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3" name="CustomShape 6"/>
          <p:cNvSpPr/>
          <p:nvPr/>
        </p:nvSpPr>
        <p:spPr>
          <a:xfrm>
            <a:off x="504000" y="1940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4" name="CustomShape 7"/>
          <p:cNvSpPr/>
          <p:nvPr/>
        </p:nvSpPr>
        <p:spPr>
          <a:xfrm>
            <a:off x="504000" y="2444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5" name="CustomShape 8"/>
          <p:cNvSpPr/>
          <p:nvPr/>
        </p:nvSpPr>
        <p:spPr>
          <a:xfrm>
            <a:off x="511560" y="2952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6" name="CustomShape 9"/>
          <p:cNvSpPr/>
          <p:nvPr/>
        </p:nvSpPr>
        <p:spPr>
          <a:xfrm>
            <a:off x="504000" y="93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17" name="Imagem 2" descr="Gráfico&#10;&#10;Descrição gerada automaticamente"/>
          <p:cNvPicPr/>
          <p:nvPr/>
        </p:nvPicPr>
        <p:blipFill>
          <a:blip r:embed="rId2"/>
          <a:stretch/>
        </p:blipFill>
        <p:spPr>
          <a:xfrm>
            <a:off x="4026600" y="1304640"/>
            <a:ext cx="7652880" cy="4262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331920" y="195120"/>
            <a:ext cx="3032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19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sp>
        <p:nvSpPr>
          <p:cNvPr id="220" name="CustomShape 2"/>
          <p:cNvSpPr/>
          <p:nvPr/>
        </p:nvSpPr>
        <p:spPr>
          <a:xfrm>
            <a:off x="504000" y="345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504000" y="3884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2" name="CustomShape 4"/>
          <p:cNvSpPr/>
          <p:nvPr/>
        </p:nvSpPr>
        <p:spPr>
          <a:xfrm>
            <a:off x="504000" y="4388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3" name="CustomShape 5"/>
          <p:cNvSpPr/>
          <p:nvPr/>
        </p:nvSpPr>
        <p:spPr>
          <a:xfrm>
            <a:off x="504000" y="1440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4" name="CustomShape 6"/>
          <p:cNvSpPr/>
          <p:nvPr/>
        </p:nvSpPr>
        <p:spPr>
          <a:xfrm>
            <a:off x="504000" y="1940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5" name="CustomShape 7"/>
          <p:cNvSpPr/>
          <p:nvPr/>
        </p:nvSpPr>
        <p:spPr>
          <a:xfrm>
            <a:off x="504000" y="2444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6" name="CustomShape 8"/>
          <p:cNvSpPr/>
          <p:nvPr/>
        </p:nvSpPr>
        <p:spPr>
          <a:xfrm>
            <a:off x="511560" y="2952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7" name="CustomShape 9"/>
          <p:cNvSpPr/>
          <p:nvPr/>
        </p:nvSpPr>
        <p:spPr>
          <a:xfrm>
            <a:off x="504000" y="93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28" name="Imagem 1" descr="Diagrama&#10;&#10;Descrição gerada automaticamente"/>
          <p:cNvPicPr/>
          <p:nvPr/>
        </p:nvPicPr>
        <p:blipFill>
          <a:blip r:embed="rId2"/>
          <a:stretch/>
        </p:blipFill>
        <p:spPr>
          <a:xfrm>
            <a:off x="3995640" y="1316520"/>
            <a:ext cx="7668360" cy="4227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331920" y="195120"/>
            <a:ext cx="3032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30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sp>
        <p:nvSpPr>
          <p:cNvPr id="231" name="CustomShape 2"/>
          <p:cNvSpPr/>
          <p:nvPr/>
        </p:nvSpPr>
        <p:spPr>
          <a:xfrm>
            <a:off x="504000" y="345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504000" y="3884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3" name="CustomShape 4"/>
          <p:cNvSpPr/>
          <p:nvPr/>
        </p:nvSpPr>
        <p:spPr>
          <a:xfrm>
            <a:off x="504000" y="438804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504000" y="1440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5" name="CustomShape 6"/>
          <p:cNvSpPr/>
          <p:nvPr/>
        </p:nvSpPr>
        <p:spPr>
          <a:xfrm>
            <a:off x="504000" y="1940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6" name="CustomShape 7"/>
          <p:cNvSpPr/>
          <p:nvPr/>
        </p:nvSpPr>
        <p:spPr>
          <a:xfrm>
            <a:off x="504000" y="244404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7" name="CustomShape 8"/>
          <p:cNvSpPr/>
          <p:nvPr/>
        </p:nvSpPr>
        <p:spPr>
          <a:xfrm>
            <a:off x="511560" y="2952000"/>
            <a:ext cx="524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8" name="CustomShape 9"/>
          <p:cNvSpPr/>
          <p:nvPr/>
        </p:nvSpPr>
        <p:spPr>
          <a:xfrm>
            <a:off x="504000" y="936000"/>
            <a:ext cx="4926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39" name="Imagem 2" descr=""/>
          <p:cNvPicPr/>
          <p:nvPr/>
        </p:nvPicPr>
        <p:blipFill>
          <a:blip r:embed="rId2"/>
          <a:stretch/>
        </p:blipFill>
        <p:spPr>
          <a:xfrm>
            <a:off x="3995640" y="1368000"/>
            <a:ext cx="7668360" cy="4246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331920" y="195120"/>
            <a:ext cx="3327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41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pic>
        <p:nvPicPr>
          <p:cNvPr id="242" name="Imagem 6" descr="Tabela&#10;&#10;Descrição gerada automaticamente"/>
          <p:cNvPicPr/>
          <p:nvPr/>
        </p:nvPicPr>
        <p:blipFill>
          <a:blip r:embed="rId2"/>
          <a:stretch/>
        </p:blipFill>
        <p:spPr>
          <a:xfrm>
            <a:off x="340560" y="1152360"/>
            <a:ext cx="7323120" cy="2113200"/>
          </a:xfrm>
          <a:prstGeom prst="rect">
            <a:avLst/>
          </a:prstGeom>
          <a:ln>
            <a:noFill/>
          </a:ln>
        </p:spPr>
      </p:pic>
      <p:pic>
        <p:nvPicPr>
          <p:cNvPr id="243" name="Imagem 7" descr=""/>
          <p:cNvPicPr/>
          <p:nvPr/>
        </p:nvPicPr>
        <p:blipFill>
          <a:blip r:embed="rId3"/>
          <a:stretch/>
        </p:blipFill>
        <p:spPr>
          <a:xfrm>
            <a:off x="4428720" y="3516840"/>
            <a:ext cx="7437600" cy="2179800"/>
          </a:xfrm>
          <a:prstGeom prst="rect">
            <a:avLst/>
          </a:prstGeom>
          <a:ln>
            <a:noFill/>
          </a:ln>
        </p:spPr>
      </p:pic>
      <p:sp>
        <p:nvSpPr>
          <p:cNvPr id="244" name="CustomShape 2"/>
          <p:cNvSpPr/>
          <p:nvPr/>
        </p:nvSpPr>
        <p:spPr>
          <a:xfrm>
            <a:off x="4933440" y="459360"/>
            <a:ext cx="1959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Recomendações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331920" y="195120"/>
            <a:ext cx="3327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46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pic>
        <p:nvPicPr>
          <p:cNvPr id="247" name="Imagem 6" descr="Interface gráfica do usuário, Texto, Aplicativo, chat ou mensagem de texto&#10;&#10;Descrição gerada automaticamente"/>
          <p:cNvPicPr/>
          <p:nvPr/>
        </p:nvPicPr>
        <p:blipFill>
          <a:blip r:embed="rId2"/>
          <a:stretch/>
        </p:blipFill>
        <p:spPr>
          <a:xfrm>
            <a:off x="501120" y="1152360"/>
            <a:ext cx="7134480" cy="2174040"/>
          </a:xfrm>
          <a:prstGeom prst="rect">
            <a:avLst/>
          </a:prstGeom>
          <a:ln>
            <a:noFill/>
          </a:ln>
        </p:spPr>
      </p:pic>
      <p:pic>
        <p:nvPicPr>
          <p:cNvPr id="248" name="Imagem 7" descr="Texto&#10;&#10;Descrição gerada automaticamente"/>
          <p:cNvPicPr/>
          <p:nvPr/>
        </p:nvPicPr>
        <p:blipFill>
          <a:blip r:embed="rId3"/>
          <a:stretch/>
        </p:blipFill>
        <p:spPr>
          <a:xfrm>
            <a:off x="4448880" y="3516840"/>
            <a:ext cx="7397280" cy="2179800"/>
          </a:xfrm>
          <a:prstGeom prst="rect">
            <a:avLst/>
          </a:prstGeom>
          <a:ln>
            <a:noFill/>
          </a:ln>
        </p:spPr>
      </p:pic>
      <p:sp>
        <p:nvSpPr>
          <p:cNvPr id="249" name="CustomShape 2"/>
          <p:cNvSpPr/>
          <p:nvPr/>
        </p:nvSpPr>
        <p:spPr>
          <a:xfrm>
            <a:off x="4933440" y="459360"/>
            <a:ext cx="1959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Recomendações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307080" y="195120"/>
            <a:ext cx="2741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Introdução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81" name="Gráfico 4" descr=""/>
          <p:cNvPicPr/>
          <p:nvPr/>
        </p:nvPicPr>
        <p:blipFill>
          <a:blip r:embed="rId1"/>
          <a:stretch/>
        </p:blipFill>
        <p:spPr>
          <a:xfrm>
            <a:off x="152640" y="5432760"/>
            <a:ext cx="1719000" cy="1361160"/>
          </a:xfrm>
          <a:prstGeom prst="rect">
            <a:avLst/>
          </a:prstGeom>
          <a:ln>
            <a:noFill/>
          </a:ln>
        </p:spPr>
      </p:pic>
      <p:sp>
        <p:nvSpPr>
          <p:cNvPr id="82" name="CustomShape 2"/>
          <p:cNvSpPr/>
          <p:nvPr/>
        </p:nvSpPr>
        <p:spPr>
          <a:xfrm>
            <a:off x="2395800" y="1716840"/>
            <a:ext cx="4059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Abundância de dados e Big Data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3" name="CustomShape 3"/>
          <p:cNvSpPr/>
          <p:nvPr/>
        </p:nvSpPr>
        <p:spPr>
          <a:xfrm>
            <a:off x="2397960" y="2218680"/>
            <a:ext cx="90169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Dificuldades em filtrar conteúdos; Desgaste dos usuários; Decisões equivocadas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>
            <a:off x="2397960" y="2693880"/>
            <a:ext cx="8326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Sistemas de Recomendação [SRs]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5" name="CustomShape 5"/>
          <p:cNvSpPr/>
          <p:nvPr/>
        </p:nvSpPr>
        <p:spPr>
          <a:xfrm>
            <a:off x="2397240" y="3178080"/>
            <a:ext cx="83098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Reconhecimento de gostos pessoais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6" name="CustomShape 6"/>
          <p:cNvSpPr/>
          <p:nvPr/>
        </p:nvSpPr>
        <p:spPr>
          <a:xfrm>
            <a:off x="2397960" y="3670920"/>
            <a:ext cx="76903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Bases de dados robustas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7" name="CustomShape 7"/>
          <p:cNvSpPr/>
          <p:nvPr/>
        </p:nvSpPr>
        <p:spPr>
          <a:xfrm>
            <a:off x="2396880" y="4173120"/>
            <a:ext cx="66693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Poder computacional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331920" y="195120"/>
            <a:ext cx="3327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51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pic>
        <p:nvPicPr>
          <p:cNvPr id="252" name="Imagem 6" descr="Texto&#10;&#10;Descrição gerada automaticamente"/>
          <p:cNvPicPr/>
          <p:nvPr/>
        </p:nvPicPr>
        <p:blipFill>
          <a:blip r:embed="rId2"/>
          <a:stretch/>
        </p:blipFill>
        <p:spPr>
          <a:xfrm>
            <a:off x="541080" y="1152360"/>
            <a:ext cx="7034040" cy="2174040"/>
          </a:xfrm>
          <a:prstGeom prst="rect">
            <a:avLst/>
          </a:prstGeom>
          <a:ln>
            <a:noFill/>
          </a:ln>
        </p:spPr>
      </p:pic>
      <p:pic>
        <p:nvPicPr>
          <p:cNvPr id="253" name="Imagem 7" descr="Texto&#10;&#10;Descrição gerada automaticamente"/>
          <p:cNvPicPr/>
          <p:nvPr/>
        </p:nvPicPr>
        <p:blipFill>
          <a:blip r:embed="rId3"/>
          <a:stretch/>
        </p:blipFill>
        <p:spPr>
          <a:xfrm>
            <a:off x="4428720" y="3519000"/>
            <a:ext cx="7437600" cy="2175840"/>
          </a:xfrm>
          <a:prstGeom prst="rect">
            <a:avLst/>
          </a:prstGeom>
          <a:ln>
            <a:noFill/>
          </a:ln>
        </p:spPr>
      </p:pic>
      <p:sp>
        <p:nvSpPr>
          <p:cNvPr id="254" name="CustomShape 2"/>
          <p:cNvSpPr/>
          <p:nvPr/>
        </p:nvSpPr>
        <p:spPr>
          <a:xfrm>
            <a:off x="4933440" y="459360"/>
            <a:ext cx="1959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Recomendações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331920" y="195120"/>
            <a:ext cx="3032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56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7960" cy="1193040"/>
          </a:xfrm>
          <a:prstGeom prst="rect">
            <a:avLst/>
          </a:prstGeom>
          <a:ln>
            <a:noFill/>
          </a:ln>
        </p:spPr>
      </p:pic>
      <p:sp>
        <p:nvSpPr>
          <p:cNvPr id="257" name="CustomShape 2"/>
          <p:cNvSpPr/>
          <p:nvPr/>
        </p:nvSpPr>
        <p:spPr>
          <a:xfrm>
            <a:off x="2887920" y="2472480"/>
            <a:ext cx="7253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Performances medidas: Limitadas aos hardwares da máquina do autor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2887920" y="3013200"/>
            <a:ext cx="7253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Recomendações: Limitadas ao universo de animes da plataforma 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2887920" y="3632400"/>
            <a:ext cx="7253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Periodicidade: Dados pertencentes até 06 de out. de 2023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60" name="CustomShape 5"/>
          <p:cNvSpPr/>
          <p:nvPr/>
        </p:nvSpPr>
        <p:spPr>
          <a:xfrm>
            <a:off x="2663640" y="1970280"/>
            <a:ext cx="7253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Limitações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331920" y="195120"/>
            <a:ext cx="3032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Conclusões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62" name="Gráfico 4" descr=""/>
          <p:cNvPicPr/>
          <p:nvPr/>
        </p:nvPicPr>
        <p:blipFill>
          <a:blip r:embed="rId1"/>
          <a:stretch/>
        </p:blipFill>
        <p:spPr>
          <a:xfrm>
            <a:off x="591480" y="5133240"/>
            <a:ext cx="1343160" cy="1487880"/>
          </a:xfrm>
          <a:prstGeom prst="rect">
            <a:avLst/>
          </a:prstGeom>
          <a:ln>
            <a:noFill/>
          </a:ln>
        </p:spPr>
      </p:pic>
      <p:sp>
        <p:nvSpPr>
          <p:cNvPr id="263" name="CustomShape 2"/>
          <p:cNvSpPr/>
          <p:nvPr/>
        </p:nvSpPr>
        <p:spPr>
          <a:xfrm>
            <a:off x="1607760" y="969120"/>
            <a:ext cx="64918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Complexidade dos algoritmos e acurácia das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64" name="CustomShape 3"/>
          <p:cNvSpPr/>
          <p:nvPr/>
        </p:nvSpPr>
        <p:spPr>
          <a:xfrm>
            <a:off x="2288520" y="1517760"/>
            <a:ext cx="7040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Complexidade dos algoritmos e acurácia das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65" name="CustomShape 4"/>
          <p:cNvSpPr/>
          <p:nvPr/>
        </p:nvSpPr>
        <p:spPr>
          <a:xfrm>
            <a:off x="1607760" y="2157840"/>
            <a:ext cx="64918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Maior acurácia das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2288520" y="2767680"/>
            <a:ext cx="7040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Banco de dados mais vastas e variados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>
            <a:off x="1607760" y="3427920"/>
            <a:ext cx="64918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Trabalhos futuros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68" name="CustomShape 7"/>
          <p:cNvSpPr/>
          <p:nvPr/>
        </p:nvSpPr>
        <p:spPr>
          <a:xfrm>
            <a:off x="2288520" y="4027320"/>
            <a:ext cx="7040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Expansão de plataformas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69" name="CustomShape 8"/>
          <p:cNvSpPr/>
          <p:nvPr/>
        </p:nvSpPr>
        <p:spPr>
          <a:xfrm>
            <a:off x="2288520" y="4657320"/>
            <a:ext cx="7040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Expansão de conteúdos (filmes, séries, músicas...)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70" name="CustomShape 9"/>
          <p:cNvSpPr/>
          <p:nvPr/>
        </p:nvSpPr>
        <p:spPr>
          <a:xfrm>
            <a:off x="2288520" y="5226120"/>
            <a:ext cx="5811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Aprendizagem Profunda ("Deep Learning")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Imagem 4" descr="Desenho com traços pretos em fundo branc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422360" y="1187280"/>
            <a:ext cx="2691000" cy="4481640"/>
          </a:xfrm>
          <a:prstGeom prst="rect">
            <a:avLst/>
          </a:prstGeom>
          <a:ln>
            <a:noFill/>
          </a:ln>
        </p:spPr>
      </p:pic>
      <p:sp>
        <p:nvSpPr>
          <p:cNvPr id="272" name="CustomShape 1"/>
          <p:cNvSpPr/>
          <p:nvPr/>
        </p:nvSpPr>
        <p:spPr>
          <a:xfrm>
            <a:off x="5361840" y="2521080"/>
            <a:ext cx="6386760" cy="62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pt-BR" sz="4000" spc="-1" strike="noStrike">
                <a:solidFill>
                  <a:srgbClr val="e7e6e6"/>
                </a:solidFill>
                <a:latin typeface="Poppins SemiBold"/>
                <a:ea typeface="DejaVu Sans"/>
              </a:rPr>
              <a:t>Obrigado!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5753880" y="3529800"/>
            <a:ext cx="5994720" cy="41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e7e6e6"/>
                </a:solidFill>
                <a:latin typeface="Calibri"/>
                <a:ea typeface="Calibri"/>
              </a:rPr>
              <a:t>csfelix.github.io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5753880" y="4360320"/>
            <a:ext cx="6421680" cy="41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e7e6e6"/>
                </a:solidFill>
                <a:latin typeface="Calibri"/>
                <a:ea typeface="Calibri"/>
              </a:rPr>
              <a:t>github.com/CSFelix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75" name="CustomShape 4"/>
          <p:cNvSpPr/>
          <p:nvPr/>
        </p:nvSpPr>
        <p:spPr>
          <a:xfrm>
            <a:off x="5753880" y="5247000"/>
            <a:ext cx="5761080" cy="41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e7e6e6"/>
                </a:solidFill>
                <a:latin typeface="Calibri"/>
                <a:ea typeface="Calibri"/>
              </a:rPr>
              <a:t>linkedin.com/in/csfelix</a:t>
            </a:r>
            <a:endParaRPr b="0" lang="pt-B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307080" y="195120"/>
            <a:ext cx="2741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Objetivos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89" name="Gráfico 4" descr=""/>
          <p:cNvPicPr/>
          <p:nvPr/>
        </p:nvPicPr>
        <p:blipFill>
          <a:blip r:embed="rId1"/>
          <a:stretch/>
        </p:blipFill>
        <p:spPr>
          <a:xfrm>
            <a:off x="336960" y="5432760"/>
            <a:ext cx="1350720" cy="136116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>
            <a:off x="2165040" y="1035360"/>
            <a:ext cx="53953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Algoritmos de recomendação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2460960" y="1492560"/>
            <a:ext cx="76006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Demográfica: 2 modelos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2460960" y="1869120"/>
            <a:ext cx="75916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Baseada em Conteúdo: 2 modelos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2460960" y="2236680"/>
            <a:ext cx="6623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Colaborativa: 2 modelos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2460960" y="2613240"/>
            <a:ext cx="6300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Híbrida: 1 modelo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5" name="CustomShape 7"/>
          <p:cNvSpPr/>
          <p:nvPr/>
        </p:nvSpPr>
        <p:spPr>
          <a:xfrm>
            <a:off x="2165040" y="3106440"/>
            <a:ext cx="8882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Desempenhos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6" name="CustomShape 8"/>
          <p:cNvSpPr/>
          <p:nvPr/>
        </p:nvSpPr>
        <p:spPr>
          <a:xfrm>
            <a:off x="2460960" y="3599280"/>
            <a:ext cx="79232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Tempo de execução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7" name="CustomShape 9"/>
          <p:cNvSpPr/>
          <p:nvPr/>
        </p:nvSpPr>
        <p:spPr>
          <a:xfrm>
            <a:off x="2460960" y="3975840"/>
            <a:ext cx="7143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médio de CPU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8" name="CustomShape 10"/>
          <p:cNvSpPr/>
          <p:nvPr/>
        </p:nvSpPr>
        <p:spPr>
          <a:xfrm>
            <a:off x="2460960" y="4433040"/>
            <a:ext cx="79142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médio de RAM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9" name="CustomShape 11"/>
          <p:cNvSpPr/>
          <p:nvPr/>
        </p:nvSpPr>
        <p:spPr>
          <a:xfrm>
            <a:off x="2165040" y="4941720"/>
            <a:ext cx="6238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0" name="CustomShape 12"/>
          <p:cNvSpPr/>
          <p:nvPr/>
        </p:nvSpPr>
        <p:spPr>
          <a:xfrm>
            <a:off x="2459520" y="5392440"/>
            <a:ext cx="52876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Adaptação aos gostos individuais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331920" y="195120"/>
            <a:ext cx="3934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02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0720" cy="114948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2025720" y="1323000"/>
            <a:ext cx="5027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Base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2303640" y="1843200"/>
            <a:ext cx="8398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Coleta: Plataforma Kaggle - Stream de animes - dados até 06 de out. de 2023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5" name="CustomShape 4"/>
          <p:cNvSpPr/>
          <p:nvPr/>
        </p:nvSpPr>
        <p:spPr>
          <a:xfrm>
            <a:off x="2303640" y="2390040"/>
            <a:ext cx="87390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animes.csv: 24 variáveis; 24.905 observações; nome, gênero, sinopse, score, estúdio...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6" name="CustomShape 5"/>
          <p:cNvSpPr/>
          <p:nvPr/>
        </p:nvSpPr>
        <p:spPr>
          <a:xfrm>
            <a:off x="2303640" y="2927880"/>
            <a:ext cx="873900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users.csv: 16 variáveis; 731.290 observações; nome, sexo, score médio, episódios assistidos...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7" name="CustomShape 6"/>
          <p:cNvSpPr/>
          <p:nvPr/>
        </p:nvSpPr>
        <p:spPr>
          <a:xfrm>
            <a:off x="2303640" y="3573360"/>
            <a:ext cx="873900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ratings.csv: 5 variáveis; 24.325.191 observações; id do usuário, nome do usuário, id do anime, nome do anime e avaliação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8" name="CustomShape 7"/>
          <p:cNvSpPr/>
          <p:nvPr/>
        </p:nvSpPr>
        <p:spPr>
          <a:xfrm>
            <a:off x="2303640" y="4317480"/>
            <a:ext cx="873900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benchmarkings.csv: 9 variáveis; 70 observações; nome do modelo, tempo de execução, consumo médio de CPU, consumo médio de RAM...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331920" y="195120"/>
            <a:ext cx="6228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10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0720" cy="1149480"/>
          </a:xfrm>
          <a:prstGeom prst="rect">
            <a:avLst/>
          </a:prstGeom>
          <a:ln>
            <a:noFill/>
          </a:ln>
        </p:spPr>
      </p:pic>
      <p:pic>
        <p:nvPicPr>
          <p:cNvPr id="111" name="Imagem 27" descr="Tabela&#10;&#10;Descrição gerada automaticamente"/>
          <p:cNvPicPr/>
          <p:nvPr/>
        </p:nvPicPr>
        <p:blipFill>
          <a:blip r:embed="rId2"/>
          <a:stretch/>
        </p:blipFill>
        <p:spPr>
          <a:xfrm>
            <a:off x="2426760" y="4016880"/>
            <a:ext cx="6931080" cy="2665440"/>
          </a:xfrm>
          <a:prstGeom prst="rect">
            <a:avLst/>
          </a:prstGeom>
          <a:ln>
            <a:noFill/>
          </a:ln>
        </p:spPr>
      </p:pic>
      <p:sp>
        <p:nvSpPr>
          <p:cNvPr id="112" name="CustomShape 2"/>
          <p:cNvSpPr/>
          <p:nvPr/>
        </p:nvSpPr>
        <p:spPr>
          <a:xfrm>
            <a:off x="1706760" y="893880"/>
            <a:ext cx="8270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Transformações nas Bases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1993680" y="1306440"/>
            <a:ext cx="86025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dos nomes das variáveis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4" name="CustomShape 4"/>
          <p:cNvSpPr/>
          <p:nvPr/>
        </p:nvSpPr>
        <p:spPr>
          <a:xfrm>
            <a:off x="1993680" y="1674000"/>
            <a:ext cx="3716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Descarte de variáveis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5" name="CustomShape 5"/>
          <p:cNvSpPr/>
          <p:nvPr/>
        </p:nvSpPr>
        <p:spPr>
          <a:xfrm>
            <a:off x="1994760" y="2129040"/>
            <a:ext cx="8110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Limpeza dos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6" name="CustomShape 6"/>
          <p:cNvSpPr/>
          <p:nvPr/>
        </p:nvSpPr>
        <p:spPr>
          <a:xfrm>
            <a:off x="1998000" y="2609640"/>
            <a:ext cx="90450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Remoção de animes não anunciados e não lançados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7" name="CustomShape 7"/>
          <p:cNvSpPr/>
          <p:nvPr/>
        </p:nvSpPr>
        <p:spPr>
          <a:xfrm>
            <a:off x="1995840" y="3018600"/>
            <a:ext cx="8351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Remoção de usuários desativados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8" name="CustomShape 8"/>
          <p:cNvSpPr/>
          <p:nvPr/>
        </p:nvSpPr>
        <p:spPr>
          <a:xfrm>
            <a:off x="1995840" y="3430800"/>
            <a:ext cx="92034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Remoção de avaliações desativadas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331920" y="195120"/>
            <a:ext cx="4848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20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0720" cy="1149480"/>
          </a:xfrm>
          <a:prstGeom prst="rect">
            <a:avLst/>
          </a:prstGeom>
          <a:ln>
            <a:noFill/>
          </a:ln>
        </p:spPr>
      </p:pic>
      <p:sp>
        <p:nvSpPr>
          <p:cNvPr id="121" name="CustomShape 2"/>
          <p:cNvSpPr/>
          <p:nvPr/>
        </p:nvSpPr>
        <p:spPr>
          <a:xfrm>
            <a:off x="2443320" y="1937520"/>
            <a:ext cx="6039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Filtragem Demográfica (Modelo A e Modelo B)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2721240" y="2403720"/>
            <a:ext cx="74026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A: Avaliação dos Itens - Média Bayesiana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3" name="CustomShape 4"/>
          <p:cNvSpPr/>
          <p:nvPr/>
        </p:nvSpPr>
        <p:spPr>
          <a:xfrm>
            <a:off x="2721240" y="2869920"/>
            <a:ext cx="74026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B: Popularidade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4" name="CustomShape 5"/>
          <p:cNvSpPr/>
          <p:nvPr/>
        </p:nvSpPr>
        <p:spPr>
          <a:xfrm>
            <a:off x="2721240" y="3237480"/>
            <a:ext cx="799416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 Comunidade: Usuários da Plataforma (+75% dos usuários estão com localização inexistente ou não informada)</a:t>
            </a:r>
            <a:endParaRPr b="0" lang="pt-BR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25" name="Formula 6"/>
              <p:cNvSpPr txBox="1"/>
              <p:nvPr/>
            </p:nvSpPr>
            <p:spPr>
              <a:xfrm>
                <a:off x="7920000" y="2329920"/>
                <a:ext cx="1079280" cy="5392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c</m:t>
                            </m:r>
                            <m:r>
                              <m:t xml:space="preserve">⋅</m:t>
                            </m:r>
                            <m:r>
                              <m:t xml:space="preserve">m</m:t>
                            </m:r>
                          </m:e>
                        </m:d>
                        <m:r>
                          <m:t xml:space="preserve">+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n</m:t>
                            </m:r>
                            <m:r>
                              <m:t xml:space="preserve">⋅</m:t>
                            </m:r>
                            <m:r>
                              <m:t xml:space="preserve">r</m:t>
                            </m:r>
                          </m:e>
                        </m:d>
                      </m:num>
                      <m:den>
                        <m:r>
                          <m:t xml:space="preserve">c</m:t>
                        </m:r>
                        <m:r>
                          <m:t xml:space="preserve">+</m:t>
                        </m:r>
                        <m:r>
                          <m:t xml:space="preserve">n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331920" y="195120"/>
            <a:ext cx="5753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27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0720" cy="1149480"/>
          </a:xfrm>
          <a:prstGeom prst="rect">
            <a:avLst/>
          </a:prstGeom>
          <a:ln>
            <a:noFill/>
          </a:ln>
        </p:spPr>
      </p:pic>
      <p:sp>
        <p:nvSpPr>
          <p:cNvPr id="128" name="CustomShape 2"/>
          <p:cNvSpPr/>
          <p:nvPr/>
        </p:nvSpPr>
        <p:spPr>
          <a:xfrm>
            <a:off x="7355880" y="6383880"/>
            <a:ext cx="323388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* processo efetuado apenas no Modelo C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1950120" y="1319040"/>
            <a:ext cx="7026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4. Filtragem Baseada em Conteúdo (Modelo C e Modelo D)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0" name="CustomShape 4"/>
          <p:cNvSpPr/>
          <p:nvPr/>
        </p:nvSpPr>
        <p:spPr>
          <a:xfrm>
            <a:off x="2237040" y="1776240"/>
            <a:ext cx="8065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Sinopses dos itens (Modelo C) e Gêneros, Tipos e Fontes Originais (Modelo D)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1" name="CustomShape 5"/>
          <p:cNvSpPr/>
          <p:nvPr/>
        </p:nvSpPr>
        <p:spPr>
          <a:xfrm>
            <a:off x="2237040" y="2143800"/>
            <a:ext cx="8065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dos textos em minúsculo, sem quebras de linha e sem pontuações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2" name="CustomShape 6"/>
          <p:cNvSpPr/>
          <p:nvPr/>
        </p:nvSpPr>
        <p:spPr>
          <a:xfrm>
            <a:off x="2237040" y="3049200"/>
            <a:ext cx="8065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Tokenização por palavra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3" name="CustomShape 7"/>
          <p:cNvSpPr/>
          <p:nvPr/>
        </p:nvSpPr>
        <p:spPr>
          <a:xfrm>
            <a:off x="2246040" y="3560040"/>
            <a:ext cx="8065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* Lematização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4" name="CustomShape 8"/>
          <p:cNvSpPr/>
          <p:nvPr/>
        </p:nvSpPr>
        <p:spPr>
          <a:xfrm>
            <a:off x="2246040" y="2601000"/>
            <a:ext cx="8065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* Remoção das Palavras de Parada e de Substantivos Próprios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5" name="CustomShape 9"/>
          <p:cNvSpPr/>
          <p:nvPr/>
        </p:nvSpPr>
        <p:spPr>
          <a:xfrm>
            <a:off x="2255040" y="4017240"/>
            <a:ext cx="84783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Bolsa de Palavras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6" name="CustomShape 10"/>
          <p:cNvSpPr/>
          <p:nvPr/>
        </p:nvSpPr>
        <p:spPr>
          <a:xfrm>
            <a:off x="2246040" y="4510440"/>
            <a:ext cx="8325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Frequência do Termo - Frequência Inversa do Documento [FT-FID]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7" name="CustomShape 11"/>
          <p:cNvSpPr/>
          <p:nvPr/>
        </p:nvSpPr>
        <p:spPr>
          <a:xfrm>
            <a:off x="2264040" y="4958640"/>
            <a:ext cx="80301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Similaridade do Cosseno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331920" y="195120"/>
            <a:ext cx="4776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39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0720" cy="114948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2423880" y="1036800"/>
            <a:ext cx="45561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5. Filtragem Colaborativa (Modelo E)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>
            <a:off x="2694240" y="1507680"/>
            <a:ext cx="76654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bem avaliados por usuários semelhantes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2673360" y="2052360"/>
            <a:ext cx="66801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acima do percentil 75 na quantidade de avaliações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3" name="CustomShape 5"/>
          <p:cNvSpPr/>
          <p:nvPr/>
        </p:nvSpPr>
        <p:spPr>
          <a:xfrm>
            <a:off x="2666880" y="2612160"/>
            <a:ext cx="8318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Separação dos itens para treino e validação 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4" name="CustomShape 6"/>
          <p:cNvSpPr/>
          <p:nvPr/>
        </p:nvSpPr>
        <p:spPr>
          <a:xfrm>
            <a:off x="2680200" y="3113640"/>
            <a:ext cx="46710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Tabela Pivô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5" name="CustomShape 7"/>
          <p:cNvSpPr/>
          <p:nvPr/>
        </p:nvSpPr>
        <p:spPr>
          <a:xfrm>
            <a:off x="2667240" y="3602160"/>
            <a:ext cx="8187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subtraindo pela média aritmética dos itens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6" name="CustomShape 8"/>
          <p:cNvSpPr/>
          <p:nvPr/>
        </p:nvSpPr>
        <p:spPr>
          <a:xfrm>
            <a:off x="2667240" y="4130280"/>
            <a:ext cx="78238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Correlação de Pearson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7" name="CustomShape 9"/>
          <p:cNvSpPr/>
          <p:nvPr/>
        </p:nvSpPr>
        <p:spPr>
          <a:xfrm>
            <a:off x="2670480" y="4606200"/>
            <a:ext cx="60714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Cálculo tabela de predições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8" name="CustomShape 10"/>
          <p:cNvSpPr/>
          <p:nvPr/>
        </p:nvSpPr>
        <p:spPr>
          <a:xfrm>
            <a:off x="2666160" y="5106960"/>
            <a:ext cx="7013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Erro Quadrático Médio da Raiz: 1.2704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331920" y="195120"/>
            <a:ext cx="4776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50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0720" cy="1149480"/>
          </a:xfrm>
          <a:prstGeom prst="rect">
            <a:avLst/>
          </a:prstGeom>
          <a:ln>
            <a:noFill/>
          </a:ln>
        </p:spPr>
      </p:pic>
      <p:sp>
        <p:nvSpPr>
          <p:cNvPr id="151" name="CustomShape 2"/>
          <p:cNvSpPr/>
          <p:nvPr/>
        </p:nvSpPr>
        <p:spPr>
          <a:xfrm>
            <a:off x="2370240" y="1090440"/>
            <a:ext cx="45561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6. Filtragem Colaborativa (Modelo F)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2640240" y="1561320"/>
            <a:ext cx="766548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semelhantes aos bem avaliados pelo usuário, sendo estes mesmos itens bem avaliados por usuários semelhantes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53" name="CustomShape 4"/>
          <p:cNvSpPr/>
          <p:nvPr/>
        </p:nvSpPr>
        <p:spPr>
          <a:xfrm>
            <a:off x="2637720" y="2303280"/>
            <a:ext cx="66801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acima de 75 mil avaliações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4" name="CustomShape 5"/>
          <p:cNvSpPr/>
          <p:nvPr/>
        </p:nvSpPr>
        <p:spPr>
          <a:xfrm>
            <a:off x="2630880" y="2863080"/>
            <a:ext cx="8318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Separação dos itens para treino e validação 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5" name="CustomShape 6"/>
          <p:cNvSpPr/>
          <p:nvPr/>
        </p:nvSpPr>
        <p:spPr>
          <a:xfrm>
            <a:off x="2644200" y="3364560"/>
            <a:ext cx="46710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Tabela Pivô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6" name="CustomShape 7"/>
          <p:cNvSpPr/>
          <p:nvPr/>
        </p:nvSpPr>
        <p:spPr>
          <a:xfrm>
            <a:off x="2640240" y="3826080"/>
            <a:ext cx="8187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subtraindo pela média aritmética dos itens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7" name="CustomShape 8"/>
          <p:cNvSpPr/>
          <p:nvPr/>
        </p:nvSpPr>
        <p:spPr>
          <a:xfrm>
            <a:off x="2640240" y="4354560"/>
            <a:ext cx="78238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Correlação de Pearson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8" name="CustomShape 9"/>
          <p:cNvSpPr/>
          <p:nvPr/>
        </p:nvSpPr>
        <p:spPr>
          <a:xfrm>
            <a:off x="2643840" y="4785480"/>
            <a:ext cx="60714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Cálculo tabela de predições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9" name="CustomShape 10"/>
          <p:cNvSpPr/>
          <p:nvPr/>
        </p:nvSpPr>
        <p:spPr>
          <a:xfrm>
            <a:off x="2639160" y="5286240"/>
            <a:ext cx="7013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Erro Quadrático Médio da Raiz: 5.7741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8CFA7B293EDBE4DB98FBC161D82B39F" ma:contentTypeVersion="15" ma:contentTypeDescription="Crie um novo documento." ma:contentTypeScope="" ma:versionID="ed78836dbbd60ef5b47f46abba0ddc66">
  <xsd:schema xmlns:xsd="http://www.w3.org/2001/XMLSchema" xmlns:xs="http://www.w3.org/2001/XMLSchema" xmlns:p="http://schemas.microsoft.com/office/2006/metadata/properties" xmlns:ns2="2c89dc19-a755-4b1f-8ccb-ddc282e02978" xmlns:ns3="1e7d8aaf-77fb-4419-819f-502bcc31ffe3" targetNamespace="http://schemas.microsoft.com/office/2006/metadata/properties" ma:root="true" ma:fieldsID="f28b1225859e7fd7734d1009df438026" ns2:_="" ns3:_="">
    <xsd:import namespace="2c89dc19-a755-4b1f-8ccb-ddc282e02978"/>
    <xsd:import namespace="1e7d8aaf-77fb-4419-819f-502bcc31ffe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89dc19-a755-4b1f-8ccb-ddc282e0297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1b121cd5-3768-42a0-b312-b7830db9b9b1}" ma:internalName="TaxCatchAll" ma:showField="CatchAllData" ma:web="2c89dc19-a755-4b1f-8ccb-ddc282e0297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7d8aaf-77fb-4419-819f-502bcc31ff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Marcações de imagem" ma:readOnly="false" ma:fieldId="{5cf76f15-5ced-4ddc-b409-7134ff3c332f}" ma:taxonomyMulti="true" ma:sspId="cf329bc3-ce7e-4e75-9c56-962f8f350e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e7d8aaf-77fb-4419-819f-502bcc31ffe3">
      <Terms xmlns="http://schemas.microsoft.com/office/infopath/2007/PartnerControls"/>
    </lcf76f155ced4ddcb4097134ff3c332f>
    <TaxCatchAll xmlns="2c89dc19-a755-4b1f-8ccb-ddc282e02978" xsi:nil="true"/>
  </documentManagement>
</p:properties>
</file>

<file path=customXml/itemProps1.xml><?xml version="1.0" encoding="utf-8"?>
<ds:datastoreItem xmlns:ds="http://schemas.openxmlformats.org/officeDocument/2006/customXml" ds:itemID="{555DBCE5-0FAE-4B8C-8A8A-6EE5B61A62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E43D43-768B-4037-BB07-231DDA2772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89dc19-a755-4b1f-8ccb-ddc282e02978"/>
    <ds:schemaRef ds:uri="1e7d8aaf-77fb-4419-819f-502bcc31ff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A62DB6-902C-42C2-8D0F-84FB049FEE65}">
  <ds:schemaRefs>
    <ds:schemaRef ds:uri="http://schemas.microsoft.com/office/2006/metadata/properties"/>
    <ds:schemaRef ds:uri="http://schemas.microsoft.com/office/infopath/2007/PartnerControls"/>
    <ds:schemaRef ds:uri="1e7d8aaf-77fb-4419-819f-502bcc31ffe3"/>
    <ds:schemaRef ds:uri="2c89dc19-a755-4b1f-8ccb-ddc282e0297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</TotalTime>
  <Application>LibreOffice/6.3.4.2$Windows_X86_64 LibreOffice_project/60da17e045e08f1793c57c00ba83cdfce946d0aa</Application>
  <Words>13</Words>
  <Paragraphs>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2023-09-28T12:56:17Z</dcterms:created>
  <dc:creator>Nicole Dinardi</dc:creator>
  <dc:description/>
  <dc:language>pt-BR</dc:language>
  <cp:lastModifiedBy/>
  <dcterms:modified xsi:type="dcterms:W3CDTF">2025-01-05T21:52:49Z</dcterms:modified>
  <cp:revision>1288</cp:revision>
  <dc:subject/>
  <dc:title>Título do Trabalho de Conclusão de Curso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0x01010008CFA7B293EDBE4DB98FBC161D82B39F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20</vt:i4>
  </property>
</Properties>
</file>